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Roboto" panose="020B0604020202020204" charset="0"/>
      <p:regular r:id="rId25"/>
      <p:bold r:id="rId26"/>
      <p:italic r:id="rId27"/>
      <p:boldItalic r:id="rId28"/>
    </p:embeddedFont>
    <p:embeddedFont>
      <p:font typeface="Roboto Slab" panose="020B0604020202020204" charset="0"/>
      <p:regular r:id="rId29"/>
      <p:bold r:id="rId30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26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168169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8467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9627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6191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1960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0027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461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04360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4552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3464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85620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3001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7779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43216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31912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6850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613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520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4823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6058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660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415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7590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1524800" y="67260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" name="Shape 10"/>
          <p:cNvSpPr/>
          <p:nvPr/>
        </p:nvSpPr>
        <p:spPr>
          <a:xfrm rot="10800000">
            <a:off x="6537562" y="33429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cxnSp>
        <p:nvCxnSpPr>
          <p:cNvPr id="11" name="Shape 11"/>
          <p:cNvCxnSpPr/>
          <p:nvPr/>
        </p:nvCxnSpPr>
        <p:spPr>
          <a:xfrm>
            <a:off x="4359601" y="281746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000"/>
            </a:lvl1pPr>
            <a:lvl2pPr algn="ctr">
              <a:spcBef>
                <a:spcPts val="0"/>
              </a:spcBef>
              <a:buSzPct val="100000"/>
              <a:defRPr sz="4000"/>
            </a:lvl2pPr>
            <a:lvl3pPr algn="ctr">
              <a:spcBef>
                <a:spcPts val="0"/>
              </a:spcBef>
              <a:buSzPct val="100000"/>
              <a:defRPr sz="4000"/>
            </a:lvl3pPr>
            <a:lvl4pPr algn="ctr">
              <a:spcBef>
                <a:spcPts val="0"/>
              </a:spcBef>
              <a:buSzPct val="100000"/>
              <a:defRPr sz="4000"/>
            </a:lvl4pPr>
            <a:lvl5pPr algn="ctr">
              <a:spcBef>
                <a:spcPts val="0"/>
              </a:spcBef>
              <a:buSzPct val="100000"/>
              <a:defRPr sz="4000"/>
            </a:lvl5pPr>
            <a:lvl6pPr algn="ctr">
              <a:spcBef>
                <a:spcPts val="0"/>
              </a:spcBef>
              <a:buSzPct val="100000"/>
              <a:defRPr sz="4000"/>
            </a:lvl6pPr>
            <a:lvl7pPr algn="ctr">
              <a:spcBef>
                <a:spcPts val="0"/>
              </a:spcBef>
              <a:buSzPct val="100000"/>
              <a:defRPr sz="4000"/>
            </a:lvl7pPr>
            <a:lvl8pPr algn="ctr">
              <a:spcBef>
                <a:spcPts val="0"/>
              </a:spcBef>
              <a:buSzPct val="100000"/>
              <a:defRPr sz="4000"/>
            </a:lvl8pPr>
            <a:lvl9pPr algn="ctr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150" y="5076825"/>
            <a:ext cx="9143699" cy="665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4359601" y="281746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hape 20"/>
          <p:cNvCxnSpPr/>
          <p:nvPr/>
        </p:nvCxnSpPr>
        <p:spPr>
          <a:xfrm>
            <a:off x="492562" y="126028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hape 25"/>
          <p:cNvCxnSpPr/>
          <p:nvPr/>
        </p:nvCxnSpPr>
        <p:spPr>
          <a:xfrm>
            <a:off x="492562" y="126028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899" cy="3078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899" cy="3078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hape 34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7999" cy="268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75"/>
            <a:ext cx="4572000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3"/>
            <a:ext cx="540899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199" cy="1506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3800"/>
            </a:lvl1pPr>
            <a:lvl2pPr algn="ctr">
              <a:spcBef>
                <a:spcPts val="0"/>
              </a:spcBef>
              <a:buSzPct val="100000"/>
              <a:defRPr sz="3800"/>
            </a:lvl2pPr>
            <a:lvl3pPr algn="ctr">
              <a:spcBef>
                <a:spcPts val="0"/>
              </a:spcBef>
              <a:buSzPct val="100000"/>
              <a:defRPr sz="3800"/>
            </a:lvl3pPr>
            <a:lvl4pPr algn="ctr">
              <a:spcBef>
                <a:spcPts val="0"/>
              </a:spcBef>
              <a:buSzPct val="100000"/>
              <a:defRPr sz="3800"/>
            </a:lvl4pPr>
            <a:lvl5pPr algn="ctr">
              <a:spcBef>
                <a:spcPts val="0"/>
              </a:spcBef>
              <a:buSzPct val="100000"/>
              <a:defRPr sz="3800"/>
            </a:lvl5pPr>
            <a:lvl6pPr algn="ctr">
              <a:spcBef>
                <a:spcPts val="0"/>
              </a:spcBef>
              <a:buSzPct val="100000"/>
              <a:defRPr sz="3800"/>
            </a:lvl6pPr>
            <a:lvl7pPr algn="ctr">
              <a:spcBef>
                <a:spcPts val="0"/>
              </a:spcBef>
              <a:buSzPct val="100000"/>
              <a:defRPr sz="3800"/>
            </a:lvl7pPr>
            <a:lvl8pPr algn="ctr">
              <a:spcBef>
                <a:spcPts val="0"/>
              </a:spcBef>
              <a:buSzPct val="100000"/>
              <a:defRPr sz="3800"/>
            </a:lvl8pPr>
            <a:lvl9pPr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mc/articles/PMC3266302/pdf/nihms1990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stroke.org/sites/default/files/resources/NSA-Hope-Guide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Post-Stroke and Aphasia Friendly Workout/Stretches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John Reuter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4900" y="1144125"/>
            <a:ext cx="6734175" cy="31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 t="12663"/>
          <a:stretch/>
        </p:blipFill>
        <p:spPr>
          <a:xfrm>
            <a:off x="1147762" y="1199100"/>
            <a:ext cx="6848475" cy="274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t="11441"/>
          <a:stretch/>
        </p:blipFill>
        <p:spPr>
          <a:xfrm>
            <a:off x="1100137" y="1184225"/>
            <a:ext cx="6943725" cy="277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t="14390"/>
          <a:stretch/>
        </p:blipFill>
        <p:spPr>
          <a:xfrm>
            <a:off x="1157287" y="1449850"/>
            <a:ext cx="6829425" cy="232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 t="10039"/>
          <a:stretch/>
        </p:blipFill>
        <p:spPr>
          <a:xfrm>
            <a:off x="1138237" y="1299262"/>
            <a:ext cx="6867525" cy="254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 t="12663"/>
          <a:stretch/>
        </p:blipFill>
        <p:spPr>
          <a:xfrm>
            <a:off x="1138237" y="1649100"/>
            <a:ext cx="6867525" cy="184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 t="13442"/>
          <a:stretch/>
        </p:blipFill>
        <p:spPr>
          <a:xfrm>
            <a:off x="1109662" y="1384512"/>
            <a:ext cx="6924675" cy="237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t="14030"/>
          <a:stretch/>
        </p:blipFill>
        <p:spPr>
          <a:xfrm>
            <a:off x="1138237" y="1478575"/>
            <a:ext cx="6867525" cy="218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 t="12495"/>
          <a:stretch/>
        </p:blipFill>
        <p:spPr>
          <a:xfrm>
            <a:off x="1162050" y="1342398"/>
            <a:ext cx="6819900" cy="245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 t="13404"/>
          <a:stretch/>
        </p:blipFill>
        <p:spPr>
          <a:xfrm>
            <a:off x="1047750" y="1412900"/>
            <a:ext cx="7048500" cy="231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Benefits of these exercises/stretches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756200" y="1489825"/>
            <a:ext cx="3999899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600"/>
              <a:t>Require less assistance for stair climbing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600"/>
              <a:t>Move more steadily when you walk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600"/>
              <a:t>Improve balance and endurance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600"/>
              <a:t>Strengthen and refine movement patterns</a:t>
            </a:r>
          </a:p>
          <a:p>
            <a:pPr marL="457200" lvl="0" indent="-228600">
              <a:spcBef>
                <a:spcPts val="0"/>
              </a:spcBef>
              <a:buSzPct val="100000"/>
            </a:pPr>
            <a:r>
              <a:rPr lang="en" sz="1600"/>
              <a:t>Improve the coordination and speed of movement necessary for fine motor skills, such as fastening buttons or tying shoelaces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51850"/>
            <a:ext cx="4901849" cy="349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6089100" y="0"/>
            <a:ext cx="3054900" cy="112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Please take home all of these stretches and exercises and try them on your own or with a family member so you can achieve more when it comes to general daily activities! 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284975" y="3923050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Thanks to all of you wonderful folks for joining me today! Hope you take some of this home with you, and your daily activities get easier and easier! It was a pleasure working with everyone today.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http://www.ncbi.nlm.nih.gov/pmc/articles/PMC3266302/pdf/nihms1990.pdf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https://www.stroke.org/sites/default/files/resources/NSA-Hope-Guide.pdf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Exercise in general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200"/>
              <a:t>Relatively new application to this population of individuals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200"/>
              <a:t>Recent evidence has shown us that muscle strengthening exercises (i.e., using weights, elastic bands, etc.) can improve muscle strength post-stroke without increasing spasticity</a:t>
            </a:r>
          </a:p>
          <a:p>
            <a:pPr marL="457200" lvl="0" indent="-228600">
              <a:spcBef>
                <a:spcPts val="0"/>
              </a:spcBef>
              <a:buSzPct val="100000"/>
            </a:pPr>
            <a:r>
              <a:rPr lang="en" sz="2200"/>
              <a:t>Evidence suggests that a combination of muscle strengthening and task-specific exercises may be necessary to enhance transfer to functional tasks.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Exercise prevention of complications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2400"/>
              <a:t>In addition to motor function value, and benefits, there is a growing recognition of the value of EXERCISE applications that address secondary complications post-stroke.</a:t>
            </a:r>
          </a:p>
          <a:p>
            <a:pPr marL="457200" lvl="0" indent="-228600" algn="l" rtl="0">
              <a:spcBef>
                <a:spcPts val="0"/>
              </a:spcBef>
            </a:pPr>
            <a:r>
              <a:rPr lang="en"/>
              <a:t>Less falling</a:t>
            </a:r>
          </a:p>
          <a:p>
            <a:pPr marL="457200" lvl="0" indent="-228600" algn="l" rtl="0">
              <a:spcBef>
                <a:spcPts val="0"/>
              </a:spcBef>
            </a:pPr>
            <a:r>
              <a:rPr lang="en"/>
              <a:t>Less dependence on others</a:t>
            </a:r>
          </a:p>
          <a:p>
            <a:pPr marL="457200" lvl="0" indent="-228600" algn="l" rtl="0">
              <a:spcBef>
                <a:spcPts val="0"/>
              </a:spcBef>
            </a:pPr>
            <a:r>
              <a:rPr lang="en"/>
              <a:t>Getting up and down stairs</a:t>
            </a:r>
          </a:p>
          <a:p>
            <a:pPr marL="457200" lvl="0" indent="-228600" algn="l">
              <a:spcBef>
                <a:spcPts val="0"/>
              </a:spcBef>
            </a:pPr>
            <a:r>
              <a:rPr lang="en"/>
              <a:t>etc.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 t="-12523"/>
          <a:stretch/>
        </p:blipFill>
        <p:spPr>
          <a:xfrm>
            <a:off x="1200150" y="895350"/>
            <a:ext cx="674370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 t="12487"/>
          <a:stretch/>
        </p:blipFill>
        <p:spPr>
          <a:xfrm>
            <a:off x="1152525" y="971262"/>
            <a:ext cx="6838950" cy="320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 t="41619"/>
          <a:stretch/>
        </p:blipFill>
        <p:spPr>
          <a:xfrm>
            <a:off x="446425" y="562000"/>
            <a:ext cx="6525874" cy="711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7175" y="2224087"/>
            <a:ext cx="4800600" cy="21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900" y="1490662"/>
            <a:ext cx="2000250" cy="362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t="10209"/>
          <a:stretch/>
        </p:blipFill>
        <p:spPr>
          <a:xfrm>
            <a:off x="1204912" y="1092187"/>
            <a:ext cx="6734175" cy="295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 t="-15340"/>
          <a:stretch/>
        </p:blipFill>
        <p:spPr>
          <a:xfrm>
            <a:off x="1095375" y="1066800"/>
            <a:ext cx="6953250" cy="30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</Words>
  <Application>Microsoft Office PowerPoint</Application>
  <PresentationFormat>On-screen Show (16:9)</PresentationFormat>
  <Paragraphs>23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Roboto</vt:lpstr>
      <vt:lpstr>Roboto Slab</vt:lpstr>
      <vt:lpstr>Arial</vt:lpstr>
      <vt:lpstr>marina</vt:lpstr>
      <vt:lpstr>Post-Stroke and Aphasia Friendly Workout/Stretches</vt:lpstr>
      <vt:lpstr>Benefits of these exercises/stretches</vt:lpstr>
      <vt:lpstr>Exercise in general</vt:lpstr>
      <vt:lpstr>Exercise prevention of complications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Post-Stroke and Aphasia Friendly Workout/Stretches</dc:title>
  <dc:creator>Sather, Thomas W.</dc:creator>
  <cp:lastModifiedBy>Sather, Thomas W.</cp:lastModifiedBy>
  <cp:revision>1</cp:revision>
  <dcterms:modified xsi:type="dcterms:W3CDTF">2015-09-25T19:43:10Z</dcterms:modified>
</cp:coreProperties>
</file>